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700" r:id="rId2"/>
  </p:sldMasterIdLst>
  <p:notesMasterIdLst>
    <p:notesMasterId r:id="rId13"/>
  </p:notesMasterIdLst>
  <p:sldIdLst>
    <p:sldId id="293" r:id="rId3"/>
    <p:sldId id="257" r:id="rId4"/>
    <p:sldId id="295" r:id="rId5"/>
    <p:sldId id="294" r:id="rId6"/>
    <p:sldId id="296" r:id="rId7"/>
    <p:sldId id="297" r:id="rId8"/>
    <p:sldId id="298" r:id="rId9"/>
    <p:sldId id="299" r:id="rId10"/>
    <p:sldId id="301" r:id="rId11"/>
    <p:sldId id="30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2E2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351"/>
  </p:normalViewPr>
  <p:slideViewPr>
    <p:cSldViewPr>
      <p:cViewPr varScale="1">
        <p:scale>
          <a:sx n="65" d="100"/>
          <a:sy n="65" d="100"/>
        </p:scale>
        <p:origin x="1136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8FD79-034D-CC48-8EC7-A7841F6E9F56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0C4B-1DBF-AB48-A517-16A43DE1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63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Also</a:t>
            </a:r>
            <a:r>
              <a:rPr lang="en-US" baseline="0" dirty="0" smtClean="0"/>
              <a:t>, that ED is ECPR-capable; ECMO is expensive and labor intensive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F0C4B-1DBF-AB48-A517-16A43DE17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0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F0C4B-1DBF-AB48-A517-16A43DE17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855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F0C4B-1DBF-AB48-A517-16A43DE17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127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Time windows, cut-offs for decision making</a:t>
            </a:r>
            <a:r>
              <a:rPr lang="en-US" baseline="0" dirty="0" smtClean="0"/>
              <a:t>, timing of interim analyses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F0C4B-1DBF-AB48-A517-16A43DE17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974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92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466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156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095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>
            <a:lvl1pPr>
              <a:defRPr sz="3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0133B9-DDBD-6D43-87A1-82E644544E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404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6852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56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338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96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756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84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98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44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11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16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84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14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9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707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0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00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796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E18C74F-84DE-9D4A-B052-536C38A82B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5/22/2018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E0133B9-DDBD-6D43-87A1-82E644544E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15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8C74F-84DE-9D4A-B052-536C38A82B25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133B9-DDBD-6D43-87A1-82E644544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08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382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32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Design of an Adaptive Trial of Extra-Corporeal Membrane Oxygenation for Refractory Out-of-Hospital Cardiac Arrest (EROCA)</a:t>
            </a:r>
            <a:endParaRPr lang="en-US" sz="32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76200" y="39343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000" dirty="0" smtClean="0">
                <a:solidFill>
                  <a:schemeClr val="bg1"/>
                </a:solidFill>
                <a:latin typeface="MillerDisplay LightItalic"/>
                <a:cs typeface="Futura Light"/>
              </a:rPr>
              <a:t>Leslie McClure, PhD</a:t>
            </a:r>
          </a:p>
          <a:p>
            <a:pPr algn="ctr" defTabSz="457200"/>
            <a:r>
              <a:rPr lang="en-US" sz="2000" dirty="0" smtClean="0">
                <a:solidFill>
                  <a:schemeClr val="bg1"/>
                </a:solidFill>
                <a:latin typeface="MillerDisplay LightItalic"/>
                <a:cs typeface="Futura Light"/>
              </a:rPr>
              <a:t>Professor &amp; Chair</a:t>
            </a:r>
          </a:p>
          <a:p>
            <a:pPr algn="ctr" defTabSz="457200"/>
            <a:r>
              <a:rPr lang="en-US" sz="2000" dirty="0" smtClean="0">
                <a:solidFill>
                  <a:schemeClr val="bg1"/>
                </a:solidFill>
                <a:latin typeface="MillerDisplay LightItalic"/>
                <a:cs typeface="Futura Light"/>
              </a:rPr>
              <a:t>Department of Epidemiology &amp; Biostatistics</a:t>
            </a:r>
          </a:p>
          <a:p>
            <a:pPr algn="ctr" defTabSz="457200"/>
            <a:r>
              <a:rPr lang="en-US" sz="2000" dirty="0" err="1" smtClean="0">
                <a:solidFill>
                  <a:schemeClr val="bg1"/>
                </a:solidFill>
                <a:latin typeface="MillerDisplay LightItalic"/>
                <a:cs typeface="Futura Light"/>
              </a:rPr>
              <a:t>Dornsife</a:t>
            </a:r>
            <a:r>
              <a:rPr lang="en-US" sz="2000" dirty="0" smtClean="0">
                <a:solidFill>
                  <a:schemeClr val="bg1"/>
                </a:solidFill>
                <a:latin typeface="MillerDisplay LightItalic"/>
                <a:cs typeface="Futura Light"/>
              </a:rPr>
              <a:t> School of Public Health</a:t>
            </a:r>
            <a:endParaRPr lang="en-US" sz="2000" dirty="0">
              <a:solidFill>
                <a:schemeClr val="bg1"/>
              </a:solidFill>
              <a:latin typeface="MillerDisplay LightItalic"/>
              <a:cs typeface="Futura Light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5320727"/>
            <a:ext cx="9144000" cy="1588"/>
          </a:xfrm>
          <a:prstGeom prst="line">
            <a:avLst/>
          </a:prstGeom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2703493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800" dirty="0" smtClean="0">
                <a:solidFill>
                  <a:srgbClr val="FFC600"/>
                </a:solidFill>
                <a:latin typeface="MillerDisplay LightItalic"/>
                <a:cs typeface="Futura Light"/>
              </a:rPr>
              <a:t>Society </a:t>
            </a:r>
            <a:r>
              <a:rPr lang="en-US" sz="2800" smtClean="0">
                <a:solidFill>
                  <a:srgbClr val="FFC600"/>
                </a:solidFill>
                <a:latin typeface="MillerDisplay LightItalic"/>
                <a:cs typeface="Futura Light"/>
              </a:rPr>
              <a:t>for Clinical </a:t>
            </a:r>
            <a:r>
              <a:rPr lang="en-US" sz="2800" dirty="0" smtClean="0">
                <a:solidFill>
                  <a:srgbClr val="FFC600"/>
                </a:solidFill>
                <a:latin typeface="MillerDisplay LightItalic"/>
                <a:cs typeface="Futura Light"/>
              </a:rPr>
              <a:t>Trials </a:t>
            </a:r>
            <a:r>
              <a:rPr lang="en-US" sz="2800" smtClean="0">
                <a:solidFill>
                  <a:srgbClr val="FFC600"/>
                </a:solidFill>
                <a:latin typeface="MillerDisplay LightItalic"/>
                <a:cs typeface="Futura Light"/>
              </a:rPr>
              <a:t>Annual Meeting</a:t>
            </a:r>
            <a:endParaRPr lang="en-US" sz="2800" dirty="0" smtClean="0">
              <a:solidFill>
                <a:srgbClr val="FFC600"/>
              </a:solidFill>
              <a:latin typeface="MillerDisplay LightItalic"/>
              <a:cs typeface="Futura Light"/>
            </a:endParaRPr>
          </a:p>
          <a:p>
            <a:pPr algn="ctr" defTabSz="457200"/>
            <a:r>
              <a:rPr lang="en-US" sz="2800" dirty="0" smtClean="0">
                <a:solidFill>
                  <a:srgbClr val="FFC600"/>
                </a:solidFill>
                <a:latin typeface="MillerDisplay LightItalic"/>
                <a:cs typeface="Futura Light"/>
              </a:rPr>
              <a:t>May 22, 2018</a:t>
            </a:r>
            <a:endParaRPr lang="en-US" sz="2800" dirty="0">
              <a:solidFill>
                <a:srgbClr val="FFC600"/>
              </a:solidFill>
              <a:latin typeface="MillerDisplay LightItalic"/>
              <a:cs typeface="Futura Ligh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5659568"/>
            <a:ext cx="2767130" cy="66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4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Going forward:</a:t>
            </a:r>
          </a:p>
          <a:p>
            <a:pPr lvl="1"/>
            <a:r>
              <a:rPr lang="en-US" dirty="0" smtClean="0"/>
              <a:t>Important to consider ramifications of dropping the control arm and ensure strong evidence of clinically important benefit of ECPR</a:t>
            </a:r>
          </a:p>
          <a:p>
            <a:pPr lvl="1"/>
            <a:r>
              <a:rPr lang="en-US" dirty="0" smtClean="0"/>
              <a:t>Consider temporal trends and the impact that they could have on trial (session </a:t>
            </a:r>
            <a:r>
              <a:rPr lang="en-US" smtClean="0"/>
              <a:t>on Monday)</a:t>
            </a:r>
            <a:endParaRPr lang="en-US" dirty="0" smtClean="0"/>
          </a:p>
          <a:p>
            <a:pPr lvl="1"/>
            <a:r>
              <a:rPr lang="en-US" dirty="0" smtClean="0"/>
              <a:t>Would this be a good arena to assess longer-term outcomes, to help inform a </a:t>
            </a:r>
            <a:r>
              <a:rPr lang="en-US" u="sng" dirty="0" smtClean="0"/>
              <a:t>cost-benefit</a:t>
            </a:r>
            <a:r>
              <a:rPr lang="en-US" dirty="0" smtClean="0"/>
              <a:t> analysis?</a:t>
            </a:r>
          </a:p>
        </p:txBody>
      </p:sp>
    </p:spTree>
    <p:extLst>
      <p:ext uri="{BB962C8B-B14F-4D97-AF65-F5344CB8AC3E}">
        <p14:creationId xmlns:p14="http://schemas.microsoft.com/office/powerpoint/2010/main" val="690013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67836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Sudden cardiac arrest is an important public health problem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Over 300,000/</a:t>
            </a:r>
            <a:r>
              <a:rPr lang="en-US" dirty="0" err="1" smtClean="0">
                <a:solidFill>
                  <a:srgbClr val="FFFFFF"/>
                </a:solidFill>
              </a:rPr>
              <a:t>yr</a:t>
            </a:r>
            <a:r>
              <a:rPr lang="en-US" dirty="0" smtClean="0">
                <a:solidFill>
                  <a:srgbClr val="FFFFFF"/>
                </a:solidFill>
              </a:rPr>
              <a:t> in US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&lt;10% survive an </a:t>
            </a:r>
            <a:r>
              <a:rPr lang="en-US" u="sng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 of </a:t>
            </a:r>
            <a:r>
              <a:rPr lang="en-US" u="sng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ospital </a:t>
            </a:r>
            <a:r>
              <a:rPr lang="en-US" u="sng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ardiac </a:t>
            </a:r>
            <a:r>
              <a:rPr lang="en-US" u="sng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rrest (OHCA)</a:t>
            </a:r>
          </a:p>
          <a:p>
            <a:r>
              <a:rPr lang="en-US" u="sng" dirty="0" smtClean="0">
                <a:solidFill>
                  <a:srgbClr val="FFFFFF"/>
                </a:solidFill>
              </a:rPr>
              <a:t>E</a:t>
            </a:r>
            <a:r>
              <a:rPr lang="en-US" dirty="0" smtClean="0">
                <a:solidFill>
                  <a:srgbClr val="FFFFFF"/>
                </a:solidFill>
              </a:rPr>
              <a:t>xtra-</a:t>
            </a:r>
            <a:r>
              <a:rPr lang="en-US" u="sng" dirty="0" smtClean="0">
                <a:solidFill>
                  <a:srgbClr val="FFFFFF"/>
                </a:solidFill>
              </a:rPr>
              <a:t>c</a:t>
            </a:r>
            <a:r>
              <a:rPr lang="en-US" dirty="0" smtClean="0">
                <a:solidFill>
                  <a:srgbClr val="FFFFFF"/>
                </a:solidFill>
              </a:rPr>
              <a:t>orporeal </a:t>
            </a:r>
            <a:r>
              <a:rPr lang="en-US" u="sng" dirty="0" smtClean="0">
                <a:solidFill>
                  <a:srgbClr val="FFFFFF"/>
                </a:solidFill>
              </a:rPr>
              <a:t>m</a:t>
            </a:r>
            <a:r>
              <a:rPr lang="en-US" dirty="0" smtClean="0">
                <a:solidFill>
                  <a:srgbClr val="FFFFFF"/>
                </a:solidFill>
              </a:rPr>
              <a:t>embrane </a:t>
            </a:r>
            <a:r>
              <a:rPr lang="en-US" u="sng" dirty="0" smtClean="0">
                <a:solidFill>
                  <a:srgbClr val="FFFFFF"/>
                </a:solidFill>
              </a:rPr>
              <a:t>o</a:t>
            </a:r>
            <a:r>
              <a:rPr lang="en-US" dirty="0" smtClean="0">
                <a:solidFill>
                  <a:srgbClr val="FFFFFF"/>
                </a:solidFill>
              </a:rPr>
              <a:t>xygenation (ECMO) has been shown</a:t>
            </a:r>
            <a:r>
              <a:rPr lang="mr-IN" dirty="0" smtClean="0">
                <a:solidFill>
                  <a:srgbClr val="FFFFFF"/>
                </a:solidFill>
              </a:rPr>
              <a:t>…</a:t>
            </a:r>
            <a:r>
              <a:rPr lang="en-US" dirty="0">
                <a:solidFill>
                  <a:srgbClr val="FFFFFF"/>
                </a:solidFill>
              </a:rPr>
              <a:t>	</a:t>
            </a:r>
            <a:endParaRPr lang="en-US" dirty="0" smtClean="0">
              <a:solidFill>
                <a:srgbClr val="FFFFFF"/>
              </a:solidFill>
            </a:endParaRP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With cardiac arrest, reliant on speed with which patient can be delivered to the ED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5962983"/>
            <a:ext cx="2767130" cy="66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07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525963"/>
          </a:xfr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Goal: Determine how soon after cardiac arrest patients need to start ECMO to have a reasonable chance of neurological recovery.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1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Meurer</a:t>
            </a:r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Pilot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67836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NHLBI-funded pilot underway to assess: 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Feasibility of patient delivery within 30 minutes of 911 call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Feasibility and safety to initiate ECPR within 30 minutes of ED arrival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Patients enrolled with exception from informed consent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Goal is to inform larger multi-center trial </a:t>
            </a:r>
            <a:endParaRPr lang="en-US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5962983"/>
            <a:ext cx="2767130" cy="66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9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Tolles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Adaptive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Goal: design an adaptive trial that allows the recruitment window to expand or contract based on current observed study data</a:t>
            </a:r>
          </a:p>
          <a:p>
            <a:r>
              <a:rPr lang="en-US" dirty="0" smtClean="0"/>
              <a:t>Approach: statistical simulations to evaluate the operating characteristics of a variety of potential study realizations</a:t>
            </a:r>
          </a:p>
          <a:p>
            <a:pPr lvl="1"/>
            <a:r>
              <a:rPr lang="en-US" dirty="0" smtClean="0"/>
              <a:t>Requires several parameters to be defined and fixed </a:t>
            </a:r>
            <a:r>
              <a:rPr lang="en-US" i="1" dirty="0" smtClean="0"/>
              <a:t>a priori</a:t>
            </a:r>
          </a:p>
        </p:txBody>
      </p:sp>
    </p:spTree>
    <p:extLst>
      <p:ext uri="{BB962C8B-B14F-4D97-AF65-F5344CB8AC3E}">
        <p14:creationId xmlns:p14="http://schemas.microsoft.com/office/powerpoint/2010/main" val="1905737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Ecklund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Ethical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major ethical considerations in EROCA:</a:t>
            </a:r>
          </a:p>
          <a:p>
            <a:pPr lvl="1"/>
            <a:r>
              <a:rPr lang="en-US" dirty="0" smtClean="0"/>
              <a:t>Adaptive design</a:t>
            </a:r>
          </a:p>
          <a:p>
            <a:pPr lvl="2"/>
            <a:r>
              <a:rPr lang="en-US" dirty="0" smtClean="0"/>
              <a:t>Potential for early ”arm-dropping”</a:t>
            </a:r>
          </a:p>
          <a:p>
            <a:pPr lvl="1"/>
            <a:r>
              <a:rPr lang="en-US" dirty="0" smtClean="0"/>
              <a:t>Exception from informed consent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505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Pilot is single-site in a relatively small geographic area (Ann Arbor MI)</a:t>
            </a:r>
          </a:p>
          <a:p>
            <a:pPr lvl="1"/>
            <a:r>
              <a:rPr lang="en-US" dirty="0" smtClean="0"/>
              <a:t>Generalizability?</a:t>
            </a:r>
          </a:p>
          <a:p>
            <a:r>
              <a:rPr lang="en-US" dirty="0" smtClean="0"/>
              <a:t>Potential for bias due to locations of ECPR-equipped EDs</a:t>
            </a:r>
          </a:p>
          <a:p>
            <a:pPr lvl="1"/>
            <a:r>
              <a:rPr lang="en-US" dirty="0" smtClean="0"/>
              <a:t>Ethical concern, as well</a:t>
            </a:r>
          </a:p>
          <a:p>
            <a:r>
              <a:rPr lang="en-US" dirty="0" smtClean="0"/>
              <a:t>Difficult to understand clinical importance of research without a clear picture of </a:t>
            </a:r>
            <a:r>
              <a:rPr lang="en-US" dirty="0" err="1" smtClean="0"/>
              <a:t>uw-mRS</a:t>
            </a:r>
            <a:r>
              <a:rPr lang="en-US" dirty="0" smtClean="0"/>
              <a:t> upon admission to ED</a:t>
            </a:r>
          </a:p>
          <a:p>
            <a:pPr lvl="1"/>
            <a:r>
              <a:rPr lang="en-US" dirty="0" smtClean="0"/>
              <a:t>Bimodal </a:t>
            </a:r>
            <a:r>
              <a:rPr lang="en-US" dirty="0" err="1" smtClean="0"/>
              <a:t>distriution</a:t>
            </a:r>
            <a:r>
              <a:rPr lang="en-US" dirty="0" smtClean="0"/>
              <a:t>? Will pre-admission condition be inclusion/exclusion criteria?</a:t>
            </a:r>
          </a:p>
        </p:txBody>
      </p:sp>
    </p:spTree>
    <p:extLst>
      <p:ext uri="{BB962C8B-B14F-4D97-AF65-F5344CB8AC3E}">
        <p14:creationId xmlns:p14="http://schemas.microsoft.com/office/powerpoint/2010/main" val="1302219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267" y="152400"/>
            <a:ext cx="8229600" cy="868362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Adaptive design allows information gained during the trial to inform later patients</a:t>
            </a:r>
          </a:p>
          <a:p>
            <a:pPr lvl="1"/>
            <a:r>
              <a:rPr lang="en-US" dirty="0" smtClean="0"/>
              <a:t>Could have negative impact on subgroups?</a:t>
            </a:r>
          </a:p>
          <a:p>
            <a:r>
              <a:rPr lang="en-US" dirty="0" smtClean="0"/>
              <a:t>Results highly dependent on the timing of the adaptations</a:t>
            </a:r>
          </a:p>
          <a:p>
            <a:r>
              <a:rPr lang="en-US" dirty="0" smtClean="0"/>
              <a:t>Difficult to know if you’ve hit the “right” combination of parameters/assumptions in simulation</a:t>
            </a:r>
          </a:p>
          <a:p>
            <a:r>
              <a:rPr lang="en-US" dirty="0" smtClean="0"/>
              <a:t>Important to assess accuracy of planning phase at the end of the trial</a:t>
            </a:r>
          </a:p>
          <a:p>
            <a:pPr lvl="1"/>
            <a:r>
              <a:rPr lang="en-US" dirty="0" smtClean="0"/>
              <a:t>What lessons learned could help others in planning similar trials?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Balance complexity of several constraints </a:t>
            </a:r>
            <a:r>
              <a:rPr lang="en-US" smtClean="0"/>
              <a:t>with understanding of approach</a:t>
            </a:r>
            <a:endParaRPr lang="en-US" dirty="0" smtClean="0"/>
          </a:p>
          <a:p>
            <a:r>
              <a:rPr lang="en-US" dirty="0" smtClean="0"/>
              <a:t>Exception from informed consent necessary to move ED research forward</a:t>
            </a:r>
          </a:p>
          <a:p>
            <a:pPr lvl="1"/>
            <a:r>
              <a:rPr lang="en-US" dirty="0" smtClean="0"/>
              <a:t>Discussion of consent from family/legal representative if present when ambulance arrives?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954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rex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exel" id="{DC1EC4AB-4100-4E40-8294-41689277874B}" vid="{EE1B8411-8499-4A0F-B0D2-DB686F9E8C5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4-3-Green_Angles_template</Template>
  <TotalTime>2271</TotalTime>
  <Words>467</Words>
  <Application>Microsoft Office PowerPoint</Application>
  <PresentationFormat>On-screen Show (4:3)</PresentationFormat>
  <Paragraphs>58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Futura Light</vt:lpstr>
      <vt:lpstr>MillerDisplay LightItalic</vt:lpstr>
      <vt:lpstr>Office Theme</vt:lpstr>
      <vt:lpstr>drexel</vt:lpstr>
      <vt:lpstr>PowerPoint Presentation</vt:lpstr>
      <vt:lpstr>Introduction</vt:lpstr>
      <vt:lpstr>PowerPoint Presentation</vt:lpstr>
      <vt:lpstr>Meurer - Pilot</vt:lpstr>
      <vt:lpstr>Tolles – Adaptive Design</vt:lpstr>
      <vt:lpstr>Ecklund – Ethical Considerations</vt:lpstr>
      <vt:lpstr>Discussion</vt:lpstr>
      <vt:lpstr>Discussion</vt:lpstr>
      <vt:lpstr>Discussion</vt:lpstr>
      <vt:lpstr>Discussion</vt:lpstr>
    </vt:vector>
  </TitlesOfParts>
  <Company>UAB School of Public 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Biostatistics?!  King University February 23, 2015</dc:title>
  <dc:creator>Leslie McClure</dc:creator>
  <cp:lastModifiedBy>Windows User</cp:lastModifiedBy>
  <cp:revision>74</cp:revision>
  <dcterms:created xsi:type="dcterms:W3CDTF">2015-02-20T16:58:32Z</dcterms:created>
  <dcterms:modified xsi:type="dcterms:W3CDTF">2018-05-22T21:08:38Z</dcterms:modified>
</cp:coreProperties>
</file>